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20"/>
  </p:notesMasterIdLst>
  <p:sldIdLst>
    <p:sldId id="271" r:id="rId3"/>
    <p:sldId id="258" r:id="rId4"/>
    <p:sldId id="352" r:id="rId5"/>
    <p:sldId id="353" r:id="rId6"/>
    <p:sldId id="278" r:id="rId7"/>
    <p:sldId id="339" r:id="rId8"/>
    <p:sldId id="346" r:id="rId9"/>
    <p:sldId id="337" r:id="rId10"/>
    <p:sldId id="354" r:id="rId11"/>
    <p:sldId id="355" r:id="rId12"/>
    <p:sldId id="356" r:id="rId13"/>
    <p:sldId id="350" r:id="rId14"/>
    <p:sldId id="357" r:id="rId15"/>
    <p:sldId id="358" r:id="rId16"/>
    <p:sldId id="359" r:id="rId17"/>
    <p:sldId id="351" r:id="rId18"/>
    <p:sldId id="272" r:id="rId19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66" autoAdjust="0"/>
    <p:restoredTop sz="94521" autoAdjust="0"/>
  </p:normalViewPr>
  <p:slideViewPr>
    <p:cSldViewPr>
      <p:cViewPr varScale="1">
        <p:scale>
          <a:sx n="86" d="100"/>
          <a:sy n="86" d="100"/>
        </p:scale>
        <p:origin x="-908" y="-60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86050" y="1700200"/>
            <a:ext cx="1269899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7÷20=</a:t>
            </a:r>
          </a:p>
        </p:txBody>
      </p:sp>
      <p:sp>
        <p:nvSpPr>
          <p:cNvPr id="3" name="矩形 2"/>
          <p:cNvSpPr/>
          <p:nvPr/>
        </p:nvSpPr>
        <p:spPr>
          <a:xfrm>
            <a:off x="1643042" y="3571882"/>
            <a:ext cx="2356735" cy="738664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20-7=13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sp>
        <p:nvSpPr>
          <p:cNvPr id="4" name="矩形 3"/>
          <p:cNvSpPr/>
          <p:nvPr/>
        </p:nvSpPr>
        <p:spPr>
          <a:xfrm>
            <a:off x="571472" y="1000114"/>
            <a:ext cx="764386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送给妹妹的铅笔的支数是买来铅笔支数的几分之几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pic>
        <p:nvPicPr>
          <p:cNvPr id="5" name="C80.EPS" descr="id:2147490325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29322" y="1928808"/>
            <a:ext cx="2656654" cy="1157698"/>
          </a:xfrm>
          <a:prstGeom prst="rect">
            <a:avLst/>
          </a:prstGeom>
        </p:spPr>
      </p:pic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4212910" y="1585912"/>
          <a:ext cx="6448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48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7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500034" y="2571750"/>
            <a:ext cx="7643866" cy="1311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送给妹妹的铅笔的支数是剩下铅笔支数的几分之几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8" name="矩形 7"/>
          <p:cNvSpPr/>
          <p:nvPr/>
        </p:nvSpPr>
        <p:spPr>
          <a:xfrm>
            <a:off x="4143372" y="3571882"/>
            <a:ext cx="1269899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7÷13=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5500694" y="3500444"/>
          <a:ext cx="6448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48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7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42976" y="785800"/>
            <a:ext cx="64294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班有女生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27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比男生多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人。男生占全班人数的几分之几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3" name="矩形 2"/>
          <p:cNvSpPr/>
          <p:nvPr/>
        </p:nvSpPr>
        <p:spPr>
          <a:xfrm>
            <a:off x="2571736" y="2214560"/>
            <a:ext cx="2175596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27-4=23(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14480" y="3071816"/>
            <a:ext cx="2356735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23÷(27+23)=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4214810" y="3000378"/>
          <a:ext cx="6448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48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1714480" y="4000510"/>
            <a:ext cx="5238935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答：男生占全班人数的      。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5641670" y="3929072"/>
          <a:ext cx="6448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48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928092" y="560086"/>
            <a:ext cx="7560840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飞机飞行的速度大约是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秒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声音在空气中的传播速度大约是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340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秒。飞机飞行的速度是声音在空气中传播速度的几分之几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9" name="矩形 8"/>
          <p:cNvSpPr/>
          <p:nvPr/>
        </p:nvSpPr>
        <p:spPr>
          <a:xfrm>
            <a:off x="1214414" y="2786064"/>
            <a:ext cx="185738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83÷340=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71538" y="3500444"/>
            <a:ext cx="7129884" cy="12840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答：飞机飞行的速度是声音在空气中传播速度的        。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3000364" y="2657482"/>
          <a:ext cx="79883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883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83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340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2071670" y="4071948"/>
          <a:ext cx="79883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883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83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340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928092" y="560086"/>
            <a:ext cx="7560840" cy="1957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把一张面积是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平方分米的正方形分成大小相同的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个小三角形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每个小三角形的面积是多少平方分米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9" name="矩形 8"/>
          <p:cNvSpPr/>
          <p:nvPr/>
        </p:nvSpPr>
        <p:spPr>
          <a:xfrm>
            <a:off x="1214414" y="2786064"/>
            <a:ext cx="392909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4÷8=     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平方分米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</a:p>
        </p:txBody>
      </p:sp>
      <p:sp>
        <p:nvSpPr>
          <p:cNvPr id="11" name="矩形 10"/>
          <p:cNvSpPr/>
          <p:nvPr/>
        </p:nvSpPr>
        <p:spPr>
          <a:xfrm>
            <a:off x="642910" y="3500444"/>
            <a:ext cx="764386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答：每个小三角形的面积是     平方分米。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2357422" y="2657482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8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5214942" y="3357568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8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8" name="YY160.EPS" descr="id:2147489146;FounderCES"/>
          <p:cNvPicPr/>
          <p:nvPr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43768" y="2000246"/>
            <a:ext cx="1285884" cy="128588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928092" y="560086"/>
            <a:ext cx="700149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如下图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A,B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分别是长方形的宽和长的中点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那么阴影部分的面积占长方形面积的几分之几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9" name="矩形 8"/>
          <p:cNvSpPr/>
          <p:nvPr/>
        </p:nvSpPr>
        <p:spPr>
          <a:xfrm>
            <a:off x="1214414" y="2786064"/>
            <a:ext cx="392909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3÷8=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42910" y="3729052"/>
            <a:ext cx="764386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答：阴影部分的面积占长方形面积的     。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2357422" y="2657482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8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6643702" y="3657614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8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3" name="YY161.EPS" descr="id:2147489153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15140" y="1928808"/>
            <a:ext cx="1812246" cy="1428760"/>
          </a:xfrm>
          <a:prstGeom prst="rect">
            <a:avLst/>
          </a:prstGeom>
        </p:spPr>
      </p:pic>
      <p:pic>
        <p:nvPicPr>
          <p:cNvPr id="14" name="YY177b.EPS" descr="id:2147509942;FounderCES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00562" y="2000246"/>
            <a:ext cx="1721634" cy="135732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928092" y="560086"/>
            <a:ext cx="700149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佳琪喝了一杯牛奶的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奇多也喝了一杯牛奶的         。佳琪说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我俩喝的一样多。”奇多说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我比你喝的多。”他们谁说得对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写出你的判断和理由。</a:t>
            </a:r>
          </a:p>
        </p:txBody>
      </p:sp>
      <p:sp>
        <p:nvSpPr>
          <p:cNvPr id="11" name="矩形 10"/>
          <p:cNvSpPr/>
          <p:nvPr/>
        </p:nvSpPr>
        <p:spPr>
          <a:xfrm>
            <a:off x="714348" y="3214692"/>
            <a:ext cx="7643866" cy="1311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不确定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因为如果单位“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1”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相同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佳琪说的对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如果奇多的杯子大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奇多说的对。</a:t>
            </a:r>
          </a:p>
        </p:txBody>
      </p:sp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4929190" y="500048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/>
        </p:nvGraphicFramePr>
        <p:xfrm>
          <a:off x="3000364" y="1142990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928092" y="560086"/>
            <a:ext cx="7560840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干果店运来一批核桃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卖了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千克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比剩下的少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千克。卖出的是剩下的几分之几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剩下的是这批核桃的几分之几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11" name="矩形 10"/>
          <p:cNvSpPr/>
          <p:nvPr/>
        </p:nvSpPr>
        <p:spPr>
          <a:xfrm>
            <a:off x="1142976" y="2500312"/>
            <a:ext cx="285752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25÷(25+3)=</a:t>
            </a: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3438203" y="2443168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28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4500562" y="2443168"/>
            <a:ext cx="400052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(25+3)÷(25+3+25)=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8072462" y="2371730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28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1285852" y="3357568"/>
            <a:ext cx="685804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答：卖出的是剩下的     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剩下的是这批核桃的     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4857752" y="3143254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28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4857752" y="4000510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28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8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971600" y="987574"/>
            <a:ext cx="1471878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4</a:t>
            </a:r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单元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56166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1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　分数的意义</a:t>
            </a: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2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课时　分数与除法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785800"/>
            <a:ext cx="871543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表示把单位“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平均分成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取这样的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份。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盒糖果平均分给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位小朋友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求每位小朋友分到几盒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可以用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法计算。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785786" y="714362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143636" y="785800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28662" y="1500180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143108" y="2714626"/>
            <a:ext cx="545342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8564" y="1643056"/>
            <a:ext cx="8715436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知识回顾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总数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÷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份数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每份数。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57158" y="857238"/>
            <a:ext cx="871543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28÷27=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19÷29=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19÷20=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20÷13=          10÷3=             22÷27=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23÷3=            29÷14=           7÷17=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7÷24=            16÷21=           10÷17=</a:t>
            </a:r>
          </a:p>
        </p:txBody>
      </p:sp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1928794" y="942970"/>
          <a:ext cx="6448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48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28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27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4214810" y="942970"/>
          <a:ext cx="6448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48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19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29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/>
        </p:nvGraphicFramePr>
        <p:xfrm>
          <a:off x="6858016" y="942970"/>
          <a:ext cx="6448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48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19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1928794" y="1785932"/>
          <a:ext cx="6448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48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8" name="表格 17"/>
          <p:cNvGraphicFramePr>
            <a:graphicFrameLocks noGrp="1"/>
          </p:cNvGraphicFramePr>
          <p:nvPr/>
        </p:nvGraphicFramePr>
        <p:xfrm>
          <a:off x="4214810" y="1785932"/>
          <a:ext cx="6448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48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9" name="表格 18"/>
          <p:cNvGraphicFramePr>
            <a:graphicFrameLocks noGrp="1"/>
          </p:cNvGraphicFramePr>
          <p:nvPr/>
        </p:nvGraphicFramePr>
        <p:xfrm>
          <a:off x="6858016" y="1785932"/>
          <a:ext cx="6448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48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22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27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0" name="表格 19"/>
          <p:cNvGraphicFramePr>
            <a:graphicFrameLocks noGrp="1"/>
          </p:cNvGraphicFramePr>
          <p:nvPr/>
        </p:nvGraphicFramePr>
        <p:xfrm>
          <a:off x="1714480" y="2643188"/>
          <a:ext cx="6448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48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1" name="表格 20"/>
          <p:cNvGraphicFramePr>
            <a:graphicFrameLocks noGrp="1"/>
          </p:cNvGraphicFramePr>
          <p:nvPr/>
        </p:nvGraphicFramePr>
        <p:xfrm>
          <a:off x="4212910" y="2643188"/>
          <a:ext cx="6448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48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29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2" name="表格 21"/>
          <p:cNvGraphicFramePr>
            <a:graphicFrameLocks noGrp="1"/>
          </p:cNvGraphicFramePr>
          <p:nvPr/>
        </p:nvGraphicFramePr>
        <p:xfrm>
          <a:off x="6643702" y="2643188"/>
          <a:ext cx="6448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48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7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17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3" name="表格 22"/>
          <p:cNvGraphicFramePr>
            <a:graphicFrameLocks noGrp="1"/>
          </p:cNvGraphicFramePr>
          <p:nvPr/>
        </p:nvGraphicFramePr>
        <p:xfrm>
          <a:off x="1785918" y="3500444"/>
          <a:ext cx="6448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48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7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" name="表格 23"/>
          <p:cNvGraphicFramePr>
            <a:graphicFrameLocks noGrp="1"/>
          </p:cNvGraphicFramePr>
          <p:nvPr/>
        </p:nvGraphicFramePr>
        <p:xfrm>
          <a:off x="4284348" y="3500444"/>
          <a:ext cx="6448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48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16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5" name="表格 24"/>
          <p:cNvGraphicFramePr>
            <a:graphicFrameLocks noGrp="1"/>
          </p:cNvGraphicFramePr>
          <p:nvPr/>
        </p:nvGraphicFramePr>
        <p:xfrm>
          <a:off x="6715140" y="3500444"/>
          <a:ext cx="6448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48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17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1643042" y="1214428"/>
          <a:ext cx="101949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949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(      )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(      )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矩形 20"/>
          <p:cNvSpPr/>
          <p:nvPr/>
        </p:nvSpPr>
        <p:spPr>
          <a:xfrm>
            <a:off x="285720" y="714362"/>
            <a:ext cx="8358247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在下面的括号里填上适当的数。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8÷15=                                  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)÷(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7÷12=                              4÷3=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)÷(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           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)÷15=</a:t>
            </a:r>
          </a:p>
        </p:txBody>
      </p:sp>
      <p:sp>
        <p:nvSpPr>
          <p:cNvPr id="22" name="矩形 21"/>
          <p:cNvSpPr/>
          <p:nvPr/>
        </p:nvSpPr>
        <p:spPr>
          <a:xfrm>
            <a:off x="1857356" y="1189015"/>
            <a:ext cx="546945" cy="954107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</a:p>
          <a:p>
            <a:pPr algn="ctr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</a:p>
        </p:txBody>
      </p:sp>
      <p:sp>
        <p:nvSpPr>
          <p:cNvPr id="23" name="矩形 22"/>
          <p:cNvSpPr/>
          <p:nvPr/>
        </p:nvSpPr>
        <p:spPr>
          <a:xfrm>
            <a:off x="5572132" y="1357304"/>
            <a:ext cx="1814920" cy="738664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3       7</a:t>
            </a:r>
          </a:p>
        </p:txBody>
      </p:sp>
      <p:graphicFrame>
        <p:nvGraphicFramePr>
          <p:cNvPr id="24" name="表格 23"/>
          <p:cNvGraphicFramePr>
            <a:graphicFrameLocks noGrp="1"/>
          </p:cNvGraphicFramePr>
          <p:nvPr/>
        </p:nvGraphicFramePr>
        <p:xfrm>
          <a:off x="4624078" y="1214428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5" name="表格 24"/>
          <p:cNvGraphicFramePr>
            <a:graphicFrameLocks noGrp="1"/>
          </p:cNvGraphicFramePr>
          <p:nvPr/>
        </p:nvGraphicFramePr>
        <p:xfrm>
          <a:off x="1571604" y="2157416"/>
          <a:ext cx="101949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949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(      )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(      )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6" name="表格 25"/>
          <p:cNvGraphicFramePr>
            <a:graphicFrameLocks noGrp="1"/>
          </p:cNvGraphicFramePr>
          <p:nvPr/>
        </p:nvGraphicFramePr>
        <p:xfrm>
          <a:off x="5695648" y="2071684"/>
          <a:ext cx="101949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949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(      )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(      )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7" name="表格 26"/>
          <p:cNvGraphicFramePr>
            <a:graphicFrameLocks noGrp="1"/>
          </p:cNvGraphicFramePr>
          <p:nvPr/>
        </p:nvGraphicFramePr>
        <p:xfrm>
          <a:off x="428596" y="2928940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8" name="表格 27"/>
          <p:cNvGraphicFramePr>
            <a:graphicFrameLocks noGrp="1"/>
          </p:cNvGraphicFramePr>
          <p:nvPr/>
        </p:nvGraphicFramePr>
        <p:xfrm>
          <a:off x="6715140" y="2928940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9" name="矩形 28"/>
          <p:cNvSpPr/>
          <p:nvPr/>
        </p:nvSpPr>
        <p:spPr>
          <a:xfrm>
            <a:off x="1785918" y="2143122"/>
            <a:ext cx="546945" cy="954107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</a:p>
          <a:p>
            <a:pPr algn="ctr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</a:p>
        </p:txBody>
      </p:sp>
      <p:sp>
        <p:nvSpPr>
          <p:cNvPr id="30" name="矩形 29"/>
          <p:cNvSpPr/>
          <p:nvPr/>
        </p:nvSpPr>
        <p:spPr>
          <a:xfrm>
            <a:off x="6063582" y="2046271"/>
            <a:ext cx="365806" cy="954107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</a:p>
          <a:p>
            <a:pPr algn="ctr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</a:p>
        </p:txBody>
      </p:sp>
      <p:sp>
        <p:nvSpPr>
          <p:cNvPr id="31" name="矩形 30"/>
          <p:cNvSpPr/>
          <p:nvPr/>
        </p:nvSpPr>
        <p:spPr>
          <a:xfrm>
            <a:off x="1542634" y="3077083"/>
            <a:ext cx="1633781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3      8</a:t>
            </a:r>
          </a:p>
        </p:txBody>
      </p:sp>
      <p:sp>
        <p:nvSpPr>
          <p:cNvPr id="32" name="矩形 31"/>
          <p:cNvSpPr/>
          <p:nvPr/>
        </p:nvSpPr>
        <p:spPr>
          <a:xfrm>
            <a:off x="4929190" y="3000378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9" grpId="0"/>
      <p:bldP spid="30" grpId="0"/>
      <p:bldP spid="31" grpId="0"/>
      <p:bldP spid="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28596" y="1000114"/>
            <a:ext cx="8143932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先填空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再根据分数与除法的关系列出算式。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明明每天的睡眠时间是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他一天的睡眠时间占全天的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列式为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     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东东看一本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89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页的故事书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已经看了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他看了全书的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列式为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      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7" name="矩形 6"/>
          <p:cNvSpPr/>
          <p:nvPr/>
        </p:nvSpPr>
        <p:spPr>
          <a:xfrm>
            <a:off x="5000628" y="2357436"/>
            <a:ext cx="1269899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9÷24=</a:t>
            </a:r>
          </a:p>
        </p:txBody>
      </p:sp>
      <p:sp>
        <p:nvSpPr>
          <p:cNvPr id="8" name="矩形 7"/>
          <p:cNvSpPr/>
          <p:nvPr/>
        </p:nvSpPr>
        <p:spPr>
          <a:xfrm>
            <a:off x="4786314" y="3571882"/>
            <a:ext cx="1451038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40÷89=</a:t>
            </a:r>
          </a:p>
        </p:txBody>
      </p:sp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2357422" y="2214560"/>
          <a:ext cx="6448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48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9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2000232" y="3500444"/>
          <a:ext cx="6448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48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40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89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6357950" y="2285998"/>
          <a:ext cx="6448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48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9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/>
        </p:nvGraphicFramePr>
        <p:xfrm>
          <a:off x="6357950" y="3500444"/>
          <a:ext cx="6448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48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40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89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500034" y="1643056"/>
            <a:ext cx="8143932" cy="25476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 cm=(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)m         33 dm</a:t>
            </a:r>
            <a:r>
              <a:rPr lang="en-US" altLang="zh-CN" sz="2800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)m</a:t>
            </a:r>
            <a:r>
              <a:rPr lang="en-US" altLang="zh-CN" sz="2800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39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秒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51 g=(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)kg         93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mL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)L</a:t>
            </a:r>
          </a:p>
        </p:txBody>
      </p:sp>
      <p:sp>
        <p:nvSpPr>
          <p:cNvPr id="19" name="矩形 18"/>
          <p:cNvSpPr/>
          <p:nvPr/>
        </p:nvSpPr>
        <p:spPr>
          <a:xfrm>
            <a:off x="1214414" y="714362"/>
            <a:ext cx="692948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里填上适当的分数。</a:t>
            </a:r>
          </a:p>
        </p:txBody>
      </p:sp>
      <p:graphicFrame>
        <p:nvGraphicFramePr>
          <p:cNvPr id="20" name="表格 19"/>
          <p:cNvGraphicFramePr>
            <a:graphicFrameLocks noGrp="1"/>
          </p:cNvGraphicFramePr>
          <p:nvPr/>
        </p:nvGraphicFramePr>
        <p:xfrm>
          <a:off x="1928794" y="1714494"/>
          <a:ext cx="79883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883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8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100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1" name="表格 20"/>
          <p:cNvGraphicFramePr>
            <a:graphicFrameLocks noGrp="1"/>
          </p:cNvGraphicFramePr>
          <p:nvPr/>
        </p:nvGraphicFramePr>
        <p:xfrm>
          <a:off x="6000760" y="1643056"/>
          <a:ext cx="79883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883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100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2" name="表格 21"/>
          <p:cNvGraphicFramePr>
            <a:graphicFrameLocks noGrp="1"/>
          </p:cNvGraphicFramePr>
          <p:nvPr/>
        </p:nvGraphicFramePr>
        <p:xfrm>
          <a:off x="2071670" y="2571750"/>
          <a:ext cx="6448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48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3" name="表格 22"/>
          <p:cNvGraphicFramePr>
            <a:graphicFrameLocks noGrp="1"/>
          </p:cNvGraphicFramePr>
          <p:nvPr/>
        </p:nvGraphicFramePr>
        <p:xfrm>
          <a:off x="5643570" y="2571750"/>
          <a:ext cx="6448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48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39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60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" name="表格 23"/>
          <p:cNvGraphicFramePr>
            <a:graphicFrameLocks noGrp="1"/>
          </p:cNvGraphicFramePr>
          <p:nvPr/>
        </p:nvGraphicFramePr>
        <p:xfrm>
          <a:off x="1785918" y="3429006"/>
          <a:ext cx="952818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281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1000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5" name="表格 24"/>
          <p:cNvGraphicFramePr>
            <a:graphicFrameLocks noGrp="1"/>
          </p:cNvGraphicFramePr>
          <p:nvPr/>
        </p:nvGraphicFramePr>
        <p:xfrm>
          <a:off x="5715008" y="3429006"/>
          <a:ext cx="952818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281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93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1000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000100" y="1285866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357126" y="1428742"/>
            <a:ext cx="8786874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千克表示把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千克平均分成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取其中的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每份是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千克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也表示把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千克平均分成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取其中的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千克。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米长的绳子平均分成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段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每段占全长的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每段长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米。</a:t>
            </a:r>
          </a:p>
        </p:txBody>
      </p:sp>
      <p:sp>
        <p:nvSpPr>
          <p:cNvPr id="4" name="矩形 3"/>
          <p:cNvSpPr/>
          <p:nvPr/>
        </p:nvSpPr>
        <p:spPr>
          <a:xfrm>
            <a:off x="1214414" y="571486"/>
            <a:ext cx="692948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认真填一填。</a:t>
            </a:r>
          </a:p>
        </p:txBody>
      </p:sp>
      <p:sp>
        <p:nvSpPr>
          <p:cNvPr id="5" name="矩形 4"/>
          <p:cNvSpPr/>
          <p:nvPr/>
        </p:nvSpPr>
        <p:spPr>
          <a:xfrm>
            <a:off x="5857884" y="1571618"/>
            <a:ext cx="3658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4348" y="2143122"/>
            <a:ext cx="3658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357950" y="2214560"/>
            <a:ext cx="3658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3071802" y="1928808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8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1142976" y="2834348"/>
            <a:ext cx="3658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29058" y="2834348"/>
            <a:ext cx="3658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5572132" y="2643188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8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7572396" y="3286130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1357290" y="3943366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9" grpId="0"/>
      <p:bldP spid="10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311</TotalTime>
  <Words>828</Words>
  <Application>Microsoft Office PowerPoint</Application>
  <PresentationFormat>全屏显示(16:9)</PresentationFormat>
  <Paragraphs>180</Paragraphs>
  <Slides>17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19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313</cp:revision>
  <dcterms:created xsi:type="dcterms:W3CDTF">2018-12-06T02:32:00Z</dcterms:created>
  <dcterms:modified xsi:type="dcterms:W3CDTF">2020-11-15T12:20:53Z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